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3870ab62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3870ab62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3870ab62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3870ab62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45469994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45469994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3870ab62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3870ab62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45469994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4546999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37c96b38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37c96b38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7c96b38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7c96b38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37c96b38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37c96b38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37c96b38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37c96b38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3870ab62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3870ab62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3870ab62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3870ab62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3870ab62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3870ab6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3870ab62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3870ab62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9FC5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schurchill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60250" y="537300"/>
            <a:ext cx="6823500" cy="792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solidFill>
                  <a:srgbClr val="980000"/>
                </a:solidFill>
              </a:rPr>
              <a:t>Open Tunnel Alliance</a:t>
            </a:r>
            <a:endParaRPr b="1" i="1" u="sng">
              <a:solidFill>
                <a:srgbClr val="98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285550" y="1748975"/>
            <a:ext cx="3308100" cy="27534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A </a:t>
            </a:r>
            <a:r>
              <a:rPr b="1" i="1" lang="en" sz="3000">
                <a:solidFill>
                  <a:schemeClr val="dk1"/>
                </a:solidFill>
              </a:rPr>
              <a:t>C</a:t>
            </a:r>
            <a:r>
              <a:rPr b="1" i="1" lang="en" sz="3000">
                <a:solidFill>
                  <a:schemeClr val="dk1"/>
                </a:solidFill>
              </a:rPr>
              <a:t>ompetitive </a:t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Autonomous Transportation System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1"/>
                </a:solidFill>
              </a:rPr>
              <a:t>Open specifications</a:t>
            </a:r>
            <a:r>
              <a:rPr b="1" lang="en" sz="2400">
                <a:solidFill>
                  <a:schemeClr val="dk1"/>
                </a:solidFill>
              </a:rPr>
              <a:t> provide open access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50" y="1892413"/>
            <a:ext cx="4210726" cy="2466524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ctrTitle"/>
          </p:nvPr>
        </p:nvSpPr>
        <p:spPr>
          <a:xfrm>
            <a:off x="600300" y="2713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1380001" dist="9525">
              <a:srgbClr val="000000">
                <a:alpha val="8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980000"/>
                </a:solidFill>
              </a:rPr>
              <a:t>Portland Tunnel Alignment</a:t>
            </a:r>
            <a:endParaRPr b="1" i="1" sz="3300">
              <a:solidFill>
                <a:srgbClr val="980000"/>
              </a:solidFill>
            </a:endParaRPr>
          </a:p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6137600" y="1133750"/>
            <a:ext cx="2635800" cy="3879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Expo to Lloyd Center Tunnel approx 10 miles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At $20M/mile, two tunnels cost about $200M to drill.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Est.</a:t>
            </a:r>
            <a:r>
              <a:rPr lang="en" sz="2400">
                <a:solidFill>
                  <a:schemeClr val="dk1"/>
                </a:solidFill>
              </a:rPr>
              <a:t> $800M total for tunnel with 3 terminals and 20 vehicles.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No stops. No tolls. No Congestion.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Faster. Cheaper.</a:t>
            </a:r>
            <a:endParaRPr i="1" sz="2400">
              <a:solidFill>
                <a:schemeClr val="dk1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00" y="1133750"/>
            <a:ext cx="5537301" cy="3724607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1380001" dist="9525">
              <a:srgbClr val="000000">
                <a:alpha val="8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980000"/>
                </a:solidFill>
              </a:rPr>
              <a:t>Advantages of Tunnel over</a:t>
            </a:r>
            <a:r>
              <a:rPr b="1" i="1" lang="en" sz="3300">
                <a:solidFill>
                  <a:srgbClr val="980000"/>
                </a:solidFill>
              </a:rPr>
              <a:t> IBR</a:t>
            </a:r>
            <a:endParaRPr b="1" i="1" sz="3300">
              <a:solidFill>
                <a:srgbClr val="980000"/>
              </a:solidFill>
            </a:endParaRPr>
          </a:p>
        </p:txBody>
      </p:sp>
      <p:sp>
        <p:nvSpPr>
          <p:cNvPr id="127" name="Google Shape;127;p23"/>
          <p:cNvSpPr txBox="1"/>
          <p:nvPr>
            <p:ph idx="1" type="subTitle"/>
          </p:nvPr>
        </p:nvSpPr>
        <p:spPr>
          <a:xfrm>
            <a:off x="3941900" y="1361125"/>
            <a:ext cx="4696800" cy="31728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Half price (~$2B). Est. $1.2B for new bridge, plus $800M for EV Tunnel</a:t>
            </a:r>
            <a:endParaRPr b="1" sz="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Reducted Congestion</a:t>
            </a:r>
            <a:endParaRPr b="1" sz="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No stops (like Max). No I-5 congestion (like BRT)</a:t>
            </a:r>
            <a:endParaRPr b="1" sz="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Robotaxis can deliver you direct to final destination.</a:t>
            </a:r>
            <a:endParaRPr b="1" i="1" sz="2400"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25" y="1789799"/>
            <a:ext cx="3411450" cy="231545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1380001" dist="9525">
              <a:srgbClr val="000000">
                <a:alpha val="8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980000"/>
                </a:solidFill>
              </a:rPr>
              <a:t>Autonomy is Real</a:t>
            </a:r>
            <a:endParaRPr b="1" i="1" sz="3600">
              <a:solidFill>
                <a:srgbClr val="980000"/>
              </a:solidFill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3823975" y="2875350"/>
            <a:ext cx="4944900" cy="1847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More than 1,400 self-driving cars and trucks are being tested by more than 80 companies across 36 US states. Lyft and Aptiv have provided 100,000 commercial robotaxi rides, with 98% of these paying passengers giving five stars to their self-driving ride experience.</a:t>
            </a:r>
            <a:endParaRPr sz="1800"/>
          </a:p>
        </p:txBody>
      </p:sp>
      <p:sp>
        <p:nvSpPr>
          <p:cNvPr id="135" name="Google Shape;135;p24"/>
          <p:cNvSpPr txBox="1"/>
          <p:nvPr>
            <p:ph idx="1" type="subTitle"/>
          </p:nvPr>
        </p:nvSpPr>
        <p:spPr>
          <a:xfrm>
            <a:off x="695375" y="1361125"/>
            <a:ext cx="8073600" cy="1479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The US autonomous car market is consolidating with Waymo, Tesla, GM, Ford, Honda, Nissan, Daimler, Amazon, Uber and Lyft leading the pack.</a:t>
            </a:r>
            <a:endParaRPr b="1" i="1" sz="2600"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455" y="2840125"/>
            <a:ext cx="2719745" cy="19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ctrTitle"/>
          </p:nvPr>
        </p:nvSpPr>
        <p:spPr>
          <a:xfrm>
            <a:off x="1245750" y="284475"/>
            <a:ext cx="6652500" cy="6015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980000"/>
                </a:solidFill>
              </a:rPr>
              <a:t>Conclusion</a:t>
            </a:r>
            <a:endParaRPr b="1" i="1" sz="3600">
              <a:solidFill>
                <a:srgbClr val="980000"/>
              </a:solidFill>
            </a:endParaRPr>
          </a:p>
        </p:txBody>
      </p:sp>
      <p:sp>
        <p:nvSpPr>
          <p:cNvPr id="142" name="Google Shape;142;p25"/>
          <p:cNvSpPr txBox="1"/>
          <p:nvPr>
            <p:ph idx="1" type="subTitle"/>
          </p:nvPr>
        </p:nvSpPr>
        <p:spPr>
          <a:xfrm>
            <a:off x="4312800" y="1183450"/>
            <a:ext cx="4280700" cy="31749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</a:t>
            </a:r>
            <a:r>
              <a:rPr lang="en" sz="2400"/>
              <a:t>utonomous transportation systems are here. </a:t>
            </a:r>
            <a:endParaRPr sz="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No pollution. No congestion.</a:t>
            </a:r>
            <a:endParaRPr sz="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Cheaper. Faster.</a:t>
            </a:r>
            <a:endParaRPr sz="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No tolls. No mileage fees.</a:t>
            </a:r>
            <a:endParaRPr sz="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The Open Tunnel Alliance provides robust competition.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/>
              <a:t>The DOTs and Transit agenies hate this idea. Let’s talk. A solution that benefits everyone is the goal. </a:t>
            </a:r>
            <a:endParaRPr b="1" sz="2050"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00" y="1790002"/>
            <a:ext cx="3594924" cy="2105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ctrTitle"/>
          </p:nvPr>
        </p:nvSpPr>
        <p:spPr>
          <a:xfrm>
            <a:off x="1245750" y="284475"/>
            <a:ext cx="6652500" cy="6015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980000"/>
                </a:solidFill>
              </a:rPr>
              <a:t>Thank you!</a:t>
            </a:r>
            <a:endParaRPr b="1" i="1" sz="3600">
              <a:solidFill>
                <a:srgbClr val="980000"/>
              </a:solidFill>
            </a:endParaRPr>
          </a:p>
        </p:txBody>
      </p:sp>
      <p:sp>
        <p:nvSpPr>
          <p:cNvPr id="149" name="Google Shape;149;p26"/>
          <p:cNvSpPr txBox="1"/>
          <p:nvPr>
            <p:ph idx="1" type="subTitle"/>
          </p:nvPr>
        </p:nvSpPr>
        <p:spPr>
          <a:xfrm>
            <a:off x="4572000" y="1669600"/>
            <a:ext cx="4036500" cy="24153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Autonomous transportation systems are here. </a:t>
            </a:r>
            <a:endParaRPr sz="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The Open Tunnel Alliance provides robust competition.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20"/>
              <a:t>A solution that benefits </a:t>
            </a:r>
            <a:r>
              <a:rPr b="1" i="1" lang="en" sz="2520"/>
              <a:t>everyone </a:t>
            </a:r>
            <a:r>
              <a:rPr b="1" lang="en" sz="2520"/>
              <a:t>is the goal. </a:t>
            </a:r>
            <a:endParaRPr b="1" sz="2520"/>
          </a:p>
        </p:txBody>
      </p:sp>
      <p:sp>
        <p:nvSpPr>
          <p:cNvPr id="150" name="Google Shape;150;p26"/>
          <p:cNvSpPr txBox="1"/>
          <p:nvPr/>
        </p:nvSpPr>
        <p:spPr>
          <a:xfrm>
            <a:off x="418800" y="1054000"/>
            <a:ext cx="415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 Sam Churchill is a Hayden Island resident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schurchill@gmail.com</a:t>
            </a:r>
            <a:r>
              <a:rPr lang="en"/>
              <a:t> hayden-island.com</a:t>
            </a: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418800" y="1669600"/>
            <a:ext cx="4036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Reference Links: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waymo.com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getcruise.com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argo.ai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aurora.tech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Motional.com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zoox.com/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tesla.com/autopilot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daimler-trucksnorthamerica.com/autonomous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boringcompany.com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tunneltalk.com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newcivilengineer.com/subject/tunnels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en.wikipedia.org/wiki/Tunnel_boring_machine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99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980000"/>
                </a:solidFill>
              </a:rPr>
              <a:t>What </a:t>
            </a:r>
            <a:r>
              <a:rPr b="1" i="1" lang="en" sz="3600">
                <a:solidFill>
                  <a:srgbClr val="980000"/>
                </a:solidFill>
              </a:rPr>
              <a:t>is</a:t>
            </a:r>
            <a:r>
              <a:rPr b="1" lang="en" sz="3600">
                <a:solidFill>
                  <a:srgbClr val="980000"/>
                </a:solidFill>
              </a:rPr>
              <a:t> the Open Tunnel Alliance</a:t>
            </a:r>
            <a:endParaRPr b="1" sz="3600">
              <a:solidFill>
                <a:srgbClr val="9800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705725" y="1758825"/>
            <a:ext cx="5148300" cy="28164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An set of standards used by </a:t>
            </a:r>
            <a:r>
              <a:rPr b="1" i="1" lang="en" sz="2400">
                <a:solidFill>
                  <a:schemeClr val="dk1"/>
                </a:solidFill>
              </a:rPr>
              <a:t>different </a:t>
            </a:r>
            <a:r>
              <a:rPr b="1" lang="en" sz="2400">
                <a:solidFill>
                  <a:schemeClr val="dk1"/>
                </a:solidFill>
              </a:rPr>
              <a:t>autonomous vehicles</a:t>
            </a:r>
            <a:endParaRPr b="1" sz="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Enables street-based robotaxis to use tunnels</a:t>
            </a:r>
            <a:endParaRPr b="1" sz="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Specifies physical dimensions, functions &amp; base requirements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00" y="1758825"/>
            <a:ext cx="3103600" cy="2619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980000"/>
                </a:solidFill>
              </a:rPr>
              <a:t>PURPOSE of the </a:t>
            </a:r>
            <a:r>
              <a:rPr b="1" lang="en" sz="3300">
                <a:solidFill>
                  <a:srgbClr val="980000"/>
                </a:solidFill>
              </a:rPr>
              <a:t>Open Tunnel Alliance</a:t>
            </a:r>
            <a:endParaRPr b="1" sz="3300">
              <a:solidFill>
                <a:srgbClr val="980000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981975" y="1446400"/>
            <a:ext cx="4629900" cy="31173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Provides a </a:t>
            </a:r>
            <a:r>
              <a:rPr b="1" i="1" lang="en" sz="2400">
                <a:solidFill>
                  <a:schemeClr val="dk1"/>
                </a:solidFill>
              </a:rPr>
              <a:t>competitive </a:t>
            </a:r>
            <a:r>
              <a:rPr b="1" lang="en" sz="2400">
                <a:solidFill>
                  <a:schemeClr val="dk1"/>
                </a:solidFill>
              </a:rPr>
              <a:t>environment</a:t>
            </a:r>
            <a:endParaRPr b="1" sz="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Enables cities to bid on different tunnel elements, </a:t>
            </a:r>
            <a:endParaRPr b="1"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i.e. size, function &amp; cost</a:t>
            </a:r>
            <a:endParaRPr b="1"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Enables </a:t>
            </a:r>
            <a:r>
              <a:rPr b="1" i="1" lang="en" sz="2400">
                <a:solidFill>
                  <a:schemeClr val="dk1"/>
                </a:solidFill>
              </a:rPr>
              <a:t>different </a:t>
            </a:r>
            <a:r>
              <a:rPr b="1" lang="en" sz="2400">
                <a:solidFill>
                  <a:schemeClr val="dk1"/>
                </a:solidFill>
              </a:rPr>
              <a:t>robotaxis to use a “standard” tunnel</a:t>
            </a:r>
            <a:endParaRPr b="1"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Lowers cost. Increases competition.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92" y="1354863"/>
            <a:ext cx="3072634" cy="330037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1380001" dist="9525">
              <a:srgbClr val="000000">
                <a:alpha val="8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980000"/>
                </a:solidFill>
              </a:rPr>
              <a:t>T</a:t>
            </a:r>
            <a:r>
              <a:rPr b="1" lang="en" sz="3300">
                <a:solidFill>
                  <a:srgbClr val="980000"/>
                </a:solidFill>
              </a:rPr>
              <a:t>he Open Tunnel Alliance: </a:t>
            </a:r>
            <a:r>
              <a:rPr b="1" i="1" lang="en" sz="3300">
                <a:solidFill>
                  <a:srgbClr val="980000"/>
                </a:solidFill>
              </a:rPr>
              <a:t>NEED </a:t>
            </a:r>
            <a:endParaRPr b="1" sz="3300">
              <a:solidFill>
                <a:srgbClr val="980000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692750" y="1501300"/>
            <a:ext cx="4976100" cy="31506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b="1" lang="en" sz="2200">
                <a:solidFill>
                  <a:schemeClr val="accent2"/>
                </a:solidFill>
              </a:rPr>
              <a:t>Currently </a:t>
            </a:r>
            <a:r>
              <a:rPr b="1" i="1" lang="en" sz="2200">
                <a:solidFill>
                  <a:schemeClr val="accent2"/>
                </a:solidFill>
              </a:rPr>
              <a:t>ONLY Musk’s</a:t>
            </a:r>
            <a:r>
              <a:rPr b="1" lang="en" sz="2200">
                <a:solidFill>
                  <a:schemeClr val="accent2"/>
                </a:solidFill>
              </a:rPr>
              <a:t> vehicles can use their tunnel</a:t>
            </a:r>
            <a:endParaRPr b="1" sz="6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accent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b="1" lang="en" sz="2200">
                <a:solidFill>
                  <a:schemeClr val="accent2"/>
                </a:solidFill>
              </a:rPr>
              <a:t>Accomodates competitive</a:t>
            </a:r>
            <a:endParaRPr b="1" sz="22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</a:rPr>
              <a:t>6-12 passenger EV shuttles</a:t>
            </a:r>
            <a:endParaRPr b="1" sz="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accent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b="1" lang="en" sz="2200">
                <a:solidFill>
                  <a:schemeClr val="accent2"/>
                </a:solidFill>
              </a:rPr>
              <a:t>Largest tunnels accomodate autonomous trucks</a:t>
            </a:r>
            <a:endParaRPr b="1" sz="6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accent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b="1" lang="en" sz="2200">
                <a:solidFill>
                  <a:schemeClr val="accent2"/>
                </a:solidFill>
              </a:rPr>
              <a:t>Open specifications enable </a:t>
            </a:r>
            <a:r>
              <a:rPr b="1" i="1" lang="en" sz="2200">
                <a:solidFill>
                  <a:schemeClr val="accent2"/>
                </a:solidFill>
              </a:rPr>
              <a:t>interoperablity &amp; competition</a:t>
            </a:r>
            <a:endParaRPr b="1" i="1" sz="2200">
              <a:solidFill>
                <a:schemeClr val="accent2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17463"/>
            <a:ext cx="3262801" cy="271827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980000"/>
                </a:solidFill>
              </a:rPr>
              <a:t>Autonomous Shuttles have ARRIVED</a:t>
            </a:r>
            <a:endParaRPr b="1" sz="3300">
              <a:solidFill>
                <a:srgbClr val="980000"/>
              </a:solidFill>
            </a:endParaRPr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4760400" y="1574525"/>
            <a:ext cx="3783300" cy="28164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-3543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600"/>
              <a:t>GM &amp; Honda's Cruise</a:t>
            </a:r>
            <a:endParaRPr b="1" sz="3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543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600"/>
              <a:t>Ford &amp; VW with Argo</a:t>
            </a:r>
            <a:endParaRPr b="1" sz="3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543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600"/>
              <a:t>Lyft and Motional</a:t>
            </a:r>
            <a:endParaRPr b="1" sz="3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543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600"/>
              <a:t>Amazon's Zoox</a:t>
            </a:r>
            <a:endParaRPr b="1" sz="3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543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600"/>
              <a:t>Google's Waymo</a:t>
            </a:r>
            <a:endParaRPr b="1" sz="3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50"/>
          </a:p>
          <a:p>
            <a:pPr indent="-3543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600"/>
              <a:t>Aurora &amp; Volvo trucks</a:t>
            </a:r>
            <a:endParaRPr b="1" sz="3600"/>
          </a:p>
          <a:p>
            <a:pPr indent="-2547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t/>
            </a:r>
            <a:endParaRPr b="1" sz="750"/>
          </a:p>
          <a:p>
            <a:pPr indent="-3543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600"/>
              <a:t>Waymo &amp; Daimler trucks</a:t>
            </a:r>
            <a:endParaRPr b="1" sz="36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00" y="1491538"/>
            <a:ext cx="3783399" cy="31394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1380001" dist="9525">
              <a:srgbClr val="000000">
                <a:alpha val="8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980000"/>
                </a:solidFill>
              </a:rPr>
              <a:t>Musk Tunnels planned for NV &amp; FL</a:t>
            </a:r>
            <a:endParaRPr b="1" sz="3300">
              <a:solidFill>
                <a:srgbClr val="980000"/>
              </a:solidFill>
            </a:endParaRPr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2845925" y="1448225"/>
            <a:ext cx="5203200" cy="6903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Las Vegas: </a:t>
            </a:r>
            <a:r>
              <a:rPr lang="en" sz="1600"/>
              <a:t>29 mile network of tunnels with 51 stations.</a:t>
            </a:r>
            <a:r>
              <a:rPr b="1" lang="en" sz="1600"/>
              <a:t> Transport as many as 57,000 passengers per hour. </a:t>
            </a:r>
            <a:endParaRPr sz="16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25" y="1330125"/>
            <a:ext cx="2368712" cy="366097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5937" y="2290938"/>
            <a:ext cx="3956300" cy="270017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" name="Google Shape;93;p18"/>
          <p:cNvSpPr txBox="1"/>
          <p:nvPr/>
        </p:nvSpPr>
        <p:spPr>
          <a:xfrm>
            <a:off x="6914800" y="2627450"/>
            <a:ext cx="1543500" cy="21549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Ft. Lauderdale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Two, 2.7 mile tunnels with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cars traveling 50-70mph. Cost estimated at $5 one way.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1380001" dist="9525">
              <a:srgbClr val="000000">
                <a:alpha val="8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980000"/>
                </a:solidFill>
              </a:rPr>
              <a:t>Disadvantages of </a:t>
            </a:r>
            <a:r>
              <a:rPr b="1" i="1" lang="en" sz="3300">
                <a:solidFill>
                  <a:srgbClr val="980000"/>
                </a:solidFill>
              </a:rPr>
              <a:t>Musk Tunnels</a:t>
            </a:r>
            <a:endParaRPr b="1" sz="3300">
              <a:solidFill>
                <a:srgbClr val="980000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6016000" y="1571750"/>
            <a:ext cx="2766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ONLY</a:t>
            </a:r>
            <a:r>
              <a:rPr b="1" lang="en" sz="1800">
                <a:solidFill>
                  <a:schemeClr val="dk1"/>
                </a:solidFill>
              </a:rPr>
              <a:t> Tesla vehicles allowed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Tunnel travel only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Street shuttles have no access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Monopoly control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No competitive bidding</a:t>
            </a:r>
            <a:endParaRPr b="1" sz="18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00" y="1452350"/>
            <a:ext cx="5297899" cy="3013201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980000"/>
                </a:solidFill>
              </a:rPr>
              <a:t>Open Tunnel GOALS</a:t>
            </a:r>
            <a:endParaRPr b="1" sz="3300">
              <a:solidFill>
                <a:srgbClr val="980000"/>
              </a:solidFill>
            </a:endParaRPr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4572000" y="1498700"/>
            <a:ext cx="3873600" cy="28464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800"/>
              <a:t>O</a:t>
            </a:r>
            <a:r>
              <a:rPr b="1" i="1" lang="en" sz="1800"/>
              <a:t>pen</a:t>
            </a:r>
            <a:r>
              <a:rPr b="1" lang="en" sz="1600"/>
              <a:t>.</a:t>
            </a:r>
            <a:r>
              <a:rPr lang="en" sz="1600"/>
              <a:t> Industry standards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define </a:t>
            </a:r>
            <a:r>
              <a:rPr lang="en" sz="1600"/>
              <a:t>ALL </a:t>
            </a:r>
            <a:r>
              <a:rPr lang="en" sz="1600"/>
              <a:t>specifications for tunnel interoperability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800"/>
              <a:t>Modular</a:t>
            </a:r>
            <a:r>
              <a:rPr b="1" lang="en" sz="1600"/>
              <a:t>. </a:t>
            </a:r>
            <a:r>
              <a:rPr lang="en" sz="1600"/>
              <a:t>ANY vehicle that meets the interface spec may operate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800"/>
              <a:t>Interoperable</a:t>
            </a:r>
            <a:r>
              <a:rPr b="1" lang="en" sz="1600"/>
              <a:t>. </a:t>
            </a:r>
            <a:r>
              <a:rPr lang="en" sz="1600"/>
              <a:t>D</a:t>
            </a:r>
            <a:r>
              <a:rPr lang="en" sz="1600"/>
              <a:t>ifferent robotaxis can use different sized tunnels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800"/>
              <a:t>Competitive</a:t>
            </a:r>
            <a:r>
              <a:rPr b="1" lang="en" sz="1600"/>
              <a:t>. </a:t>
            </a:r>
            <a:r>
              <a:rPr lang="en" sz="1600"/>
              <a:t>More providers</a:t>
            </a:r>
            <a:r>
              <a:rPr lang="en" sz="1600"/>
              <a:t> enable lower cost</a:t>
            </a:r>
            <a:endParaRPr sz="16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60563"/>
            <a:ext cx="4027800" cy="2391775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ctrTitle"/>
          </p:nvPr>
        </p:nvSpPr>
        <p:spPr>
          <a:xfrm>
            <a:off x="600300" y="385125"/>
            <a:ext cx="7943400" cy="792600"/>
          </a:xfrm>
          <a:prstGeom prst="rect">
            <a:avLst/>
          </a:prstGeom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1380001" dist="9525">
              <a:srgbClr val="000000">
                <a:alpha val="8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980000"/>
                </a:solidFill>
              </a:rPr>
              <a:t>Proposed </a:t>
            </a:r>
            <a:r>
              <a:rPr b="1" i="1" lang="en" sz="3300">
                <a:solidFill>
                  <a:srgbClr val="980000"/>
                </a:solidFill>
              </a:rPr>
              <a:t>Portland </a:t>
            </a:r>
            <a:r>
              <a:rPr b="1" i="1" lang="en" sz="3300">
                <a:solidFill>
                  <a:srgbClr val="980000"/>
                </a:solidFill>
              </a:rPr>
              <a:t>Tunnel</a:t>
            </a:r>
            <a:endParaRPr b="1" i="1" sz="3300">
              <a:solidFill>
                <a:srgbClr val="980000"/>
              </a:solidFill>
            </a:endParaRPr>
          </a:p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4128075" y="1606713"/>
            <a:ext cx="4575300" cy="28164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Tunnel between Expo Center &amp; Lloyd Center</a:t>
            </a:r>
            <a:endParaRPr b="1" sz="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Vancouver connection direct via bridge or BRT</a:t>
            </a:r>
            <a:endParaRPr b="1" sz="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No stops (like Max). No I-5 congestion (like BRT)</a:t>
            </a:r>
            <a:endParaRPr b="1" sz="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No tolls. </a:t>
            </a:r>
            <a:r>
              <a:rPr b="1" lang="en" sz="2400"/>
              <a:t>Faster. Cheaper.</a:t>
            </a:r>
            <a:endParaRPr b="1" i="1" sz="24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575" y="1803213"/>
            <a:ext cx="3637100" cy="2423416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